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75" r:id="rId4"/>
    <p:sldId id="276" r:id="rId5"/>
    <p:sldId id="277" r:id="rId6"/>
    <p:sldId id="278" r:id="rId7"/>
    <p:sldId id="279" r:id="rId8"/>
    <p:sldId id="283" r:id="rId9"/>
    <p:sldId id="280" r:id="rId10"/>
    <p:sldId id="281" r:id="rId11"/>
    <p:sldId id="282" r:id="rId12"/>
    <p:sldId id="285" r:id="rId13"/>
    <p:sldId id="286" r:id="rId14"/>
    <p:sldId id="287" r:id="rId15"/>
    <p:sldId id="288" r:id="rId16"/>
    <p:sldId id="290" r:id="rId17"/>
    <p:sldId id="291" r:id="rId18"/>
    <p:sldId id="292" r:id="rId19"/>
    <p:sldId id="28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69AC"/>
    <a:srgbClr val="077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65" autoAdjust="0"/>
    <p:restoredTop sz="94660"/>
  </p:normalViewPr>
  <p:slideViewPr>
    <p:cSldViewPr snapToGrid="0">
      <p:cViewPr>
        <p:scale>
          <a:sx n="86" d="100"/>
          <a:sy n="86" d="100"/>
        </p:scale>
        <p:origin x="128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26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563090-FFFF-154A-8E76-7A0C99277EF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2B2E0A-5E0E-4546-9638-03856CAFB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6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4C10D-4814-4385-8EB5-CC96CCFF9BE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51AD-CD4A-4730-94B9-63ED23566F4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990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4C10D-4814-4385-8EB5-CC96CCFF9BE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51AD-CD4A-4730-94B9-63ED23566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06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4C10D-4814-4385-8EB5-CC96CCFF9BE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51AD-CD4A-4730-94B9-63ED23566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7355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4C10D-4814-4385-8EB5-CC96CCFF9BE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51AD-CD4A-4730-94B9-63ED23566F4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21542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4C10D-4814-4385-8EB5-CC96CCFF9BE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51AD-CD4A-4730-94B9-63ED23566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6566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4C10D-4814-4385-8EB5-CC96CCFF9BE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51AD-CD4A-4730-94B9-63ED23566F4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49386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4C10D-4814-4385-8EB5-CC96CCFF9BE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51AD-CD4A-4730-94B9-63ED23566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855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4C10D-4814-4385-8EB5-CC96CCFF9BE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51AD-CD4A-4730-94B9-63ED23566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5262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4C10D-4814-4385-8EB5-CC96CCFF9BE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51AD-CD4A-4730-94B9-63ED23566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532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4C10D-4814-4385-8EB5-CC96CCFF9BE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51AD-CD4A-4730-94B9-63ED23566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38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4C10D-4814-4385-8EB5-CC96CCFF9BE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51AD-CD4A-4730-94B9-63ED23566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01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4C10D-4814-4385-8EB5-CC96CCFF9BE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51AD-CD4A-4730-94B9-63ED23566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653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4C10D-4814-4385-8EB5-CC96CCFF9BE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51AD-CD4A-4730-94B9-63ED23566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644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4C10D-4814-4385-8EB5-CC96CCFF9BE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51AD-CD4A-4730-94B9-63ED23566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971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4C10D-4814-4385-8EB5-CC96CCFF9BE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51AD-CD4A-4730-94B9-63ED23566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88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4C10D-4814-4385-8EB5-CC96CCFF9BE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51AD-CD4A-4730-94B9-63ED23566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364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4C10D-4814-4385-8EB5-CC96CCFF9BE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E51AD-CD4A-4730-94B9-63ED23566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44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rgbClr val="0669AC"/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E34C10D-4814-4385-8EB5-CC96CCFF9BE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CBE51AD-CD4A-4730-94B9-63ED23566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7075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B97982-B5A7-433F-8268-E2A5602D18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1674" y="1876095"/>
            <a:ext cx="8001000" cy="1608081"/>
          </a:xfrm>
        </p:spPr>
        <p:txBody>
          <a:bodyPr/>
          <a:lstStyle/>
          <a:p>
            <a:r>
              <a:rPr lang="en-US" b="1" dirty="0"/>
              <a:t>Airline Reservation Database Design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7F2EEEE-D9F8-4A88-88F5-F393A5527F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9760" y="4269537"/>
            <a:ext cx="6400800" cy="1484878"/>
          </a:xfrm>
        </p:spPr>
        <p:txBody>
          <a:bodyPr/>
          <a:lstStyle/>
          <a:p>
            <a:pPr algn="r"/>
            <a:r>
              <a:rPr lang="en-US" b="1" dirty="0" err="1"/>
              <a:t>Yuxin</a:t>
            </a:r>
            <a:r>
              <a:rPr lang="en-US" b="1" dirty="0"/>
              <a:t> Shen</a:t>
            </a:r>
          </a:p>
          <a:p>
            <a:pPr algn="r"/>
            <a:r>
              <a:rPr lang="en-US" b="1" dirty="0" err="1"/>
              <a:t>Yueming</a:t>
            </a:r>
            <a:r>
              <a:rPr lang="en-US" b="1" dirty="0"/>
              <a:t> Zhang</a:t>
            </a:r>
          </a:p>
          <a:p>
            <a:pPr algn="r"/>
            <a:r>
              <a:rPr lang="en-US" b="1" dirty="0"/>
              <a:t>Haozhong Duan </a:t>
            </a:r>
          </a:p>
        </p:txBody>
      </p:sp>
    </p:spTree>
    <p:extLst>
      <p:ext uri="{BB962C8B-B14F-4D97-AF65-F5344CB8AC3E}">
        <p14:creationId xmlns:p14="http://schemas.microsoft.com/office/powerpoint/2010/main" val="3066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76B5B0-4B65-4CC1-9405-F9890417C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88298"/>
            <a:ext cx="8534400" cy="1507067"/>
          </a:xfrm>
        </p:spPr>
        <p:txBody>
          <a:bodyPr/>
          <a:lstStyle/>
          <a:p>
            <a:r>
              <a:rPr lang="en-US" dirty="0" smtClean="0"/>
              <a:t>Core code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EE7B6D52-FAF7-4286-86C1-E4916F44D31B}"/>
              </a:ext>
            </a:extLst>
          </p:cNvPr>
          <p:cNvSpPr txBox="1">
            <a:spLocks/>
          </p:cNvSpPr>
          <p:nvPr/>
        </p:nvSpPr>
        <p:spPr>
          <a:xfrm>
            <a:off x="684211" y="1557437"/>
            <a:ext cx="8534400" cy="838200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cap="all" dirty="0" smtClean="0">
                <a:ln w="3175" cmpd="sng">
                  <a:noFill/>
                </a:ln>
                <a:solidFill>
                  <a:schemeClr val="tx1"/>
                </a:solidFill>
              </a:rPr>
              <a:t>2</a:t>
            </a:r>
            <a:r>
              <a:rPr lang="en-US" sz="2400" cap="all" dirty="0" smtClean="0">
                <a:ln w="3175" cmpd="sng">
                  <a:noFill/>
                </a:ln>
                <a:solidFill>
                  <a:schemeClr val="tx1"/>
                </a:solidFill>
              </a:rPr>
              <a:t>. Check constraint</a:t>
            </a:r>
            <a:endParaRPr lang="en-US" sz="2400" cap="all" dirty="0">
              <a:ln w="3175" cmpd="sng"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74417" y="2240000"/>
            <a:ext cx="35157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c</a:t>
            </a:r>
            <a:r>
              <a:rPr lang="en-US" sz="2000" b="1" dirty="0" smtClean="0">
                <a:solidFill>
                  <a:schemeClr val="bg2">
                    <a:lumMod val="75000"/>
                  </a:schemeClr>
                </a:solidFill>
              </a:rPr>
              <a:t>heck aircrew department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286371" y="2240000"/>
            <a:ext cx="47203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bg2">
                    <a:lumMod val="75000"/>
                  </a:schemeClr>
                </a:solidFill>
              </a:rPr>
              <a:t>check if ticket was ordered before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315F1D6-3677-4084-9865-B9CB12161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974417" y="2740272"/>
            <a:ext cx="4957466" cy="2608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Placeholder 4">
            <a:extLst>
              <a:ext uri="{FF2B5EF4-FFF2-40B4-BE49-F238E27FC236}">
                <a16:creationId xmlns:a16="http://schemas.microsoft.com/office/drawing/2014/main" xmlns="" id="{017BC3B5-E841-4F71-B8D7-20297A4C7C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>
          <a:xfrm>
            <a:off x="6286371" y="2740272"/>
            <a:ext cx="5082605" cy="28878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067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4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76B5B0-4B65-4CC1-9405-F9890417C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88298"/>
            <a:ext cx="8534400" cy="1507067"/>
          </a:xfrm>
        </p:spPr>
        <p:txBody>
          <a:bodyPr/>
          <a:lstStyle/>
          <a:p>
            <a:r>
              <a:rPr lang="en-US" dirty="0" smtClean="0"/>
              <a:t>Core code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EE7B6D52-FAF7-4286-86C1-E4916F44D31B}"/>
              </a:ext>
            </a:extLst>
          </p:cNvPr>
          <p:cNvSpPr txBox="1">
            <a:spLocks/>
          </p:cNvSpPr>
          <p:nvPr/>
        </p:nvSpPr>
        <p:spPr>
          <a:xfrm>
            <a:off x="684211" y="1557437"/>
            <a:ext cx="8534400" cy="838200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cap="all" dirty="0" smtClean="0">
                <a:ln w="3175" cmpd="sng">
                  <a:noFill/>
                </a:ln>
                <a:solidFill>
                  <a:schemeClr val="tx1"/>
                </a:solidFill>
              </a:rPr>
              <a:t>3</a:t>
            </a:r>
            <a:r>
              <a:rPr lang="en-US" sz="2400" cap="all" dirty="0" smtClean="0">
                <a:ln w="3175" cmpd="sng">
                  <a:noFill/>
                </a:ln>
                <a:solidFill>
                  <a:schemeClr val="tx1"/>
                </a:solidFill>
              </a:rPr>
              <a:t>. Procedure </a:t>
            </a:r>
            <a:r>
              <a:rPr lang="en-US" sz="2400" cap="all" dirty="0">
                <a:ln w="3175" cmpd="sng">
                  <a:noFill/>
                </a:ln>
                <a:solidFill>
                  <a:schemeClr val="tx1"/>
                </a:solidFill>
              </a:rPr>
              <a:t>used to insert values 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xmlns="" id="{785184FE-102E-4E92-88AD-16FF7CD46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9651" y="2078135"/>
            <a:ext cx="6728960" cy="462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0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76B5B0-4B65-4CC1-9405-F9890417C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88298"/>
            <a:ext cx="8534400" cy="1507067"/>
          </a:xfrm>
        </p:spPr>
        <p:txBody>
          <a:bodyPr/>
          <a:lstStyle/>
          <a:p>
            <a:r>
              <a:rPr lang="en-US" dirty="0" smtClean="0"/>
              <a:t>Views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24D4739-7A9C-4C8E-860F-E9F2A374A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229" y="1462227"/>
            <a:ext cx="6780213" cy="4806822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xmlns="" id="{472E1BB9-C250-4E96-8D09-31997D50DF30}"/>
              </a:ext>
            </a:extLst>
          </p:cNvPr>
          <p:cNvSpPr txBox="1">
            <a:spLocks/>
          </p:cNvSpPr>
          <p:nvPr/>
        </p:nvSpPr>
        <p:spPr>
          <a:xfrm>
            <a:off x="684212" y="1774371"/>
            <a:ext cx="3379788" cy="2091267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This view is for administrators to check flight status and whether the modify to status is approved or not.</a:t>
            </a:r>
          </a:p>
        </p:txBody>
      </p:sp>
    </p:spTree>
    <p:extLst>
      <p:ext uri="{BB962C8B-B14F-4D97-AF65-F5344CB8AC3E}">
        <p14:creationId xmlns:p14="http://schemas.microsoft.com/office/powerpoint/2010/main" val="153421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76B5B0-4B65-4CC1-9405-F9890417C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88298"/>
            <a:ext cx="8534400" cy="1507067"/>
          </a:xfrm>
        </p:spPr>
        <p:txBody>
          <a:bodyPr/>
          <a:lstStyle/>
          <a:p>
            <a:r>
              <a:rPr lang="en-US" dirty="0" smtClean="0"/>
              <a:t>Views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xmlns="" id="{472E1BB9-C250-4E96-8D09-31997D50DF30}"/>
              </a:ext>
            </a:extLst>
          </p:cNvPr>
          <p:cNvSpPr txBox="1">
            <a:spLocks/>
          </p:cNvSpPr>
          <p:nvPr/>
        </p:nvSpPr>
        <p:spPr>
          <a:xfrm>
            <a:off x="684212" y="1774371"/>
            <a:ext cx="3466874" cy="2091267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This view is for administrators to manage customers’ information.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54794A1-A9EC-44E8-9649-4384F4506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215" y="1424839"/>
            <a:ext cx="6783641" cy="488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8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76B5B0-4B65-4CC1-9405-F9890417C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88298"/>
            <a:ext cx="8534400" cy="1507067"/>
          </a:xfrm>
        </p:spPr>
        <p:txBody>
          <a:bodyPr/>
          <a:lstStyle/>
          <a:p>
            <a:r>
              <a:rPr lang="en-US" dirty="0" smtClean="0"/>
              <a:t>Views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xmlns="" id="{472E1BB9-C250-4E96-8D09-31997D50DF30}"/>
              </a:ext>
            </a:extLst>
          </p:cNvPr>
          <p:cNvSpPr txBox="1">
            <a:spLocks/>
          </p:cNvSpPr>
          <p:nvPr/>
        </p:nvSpPr>
        <p:spPr>
          <a:xfrm>
            <a:off x="684212" y="1774371"/>
            <a:ext cx="3466874" cy="2091267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This view is for customers who want to see the detail information of their flights.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457A622-4B6C-4E7A-A26B-084F53246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086" y="1774371"/>
            <a:ext cx="7518050" cy="412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8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76B5B0-4B65-4CC1-9405-F9890417C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88298"/>
            <a:ext cx="8534400" cy="1507067"/>
          </a:xfrm>
        </p:spPr>
        <p:txBody>
          <a:bodyPr/>
          <a:lstStyle/>
          <a:p>
            <a:r>
              <a:rPr lang="en-US" dirty="0" smtClean="0"/>
              <a:t>Views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xmlns="" id="{472E1BB9-C250-4E96-8D09-31997D50DF30}"/>
              </a:ext>
            </a:extLst>
          </p:cNvPr>
          <p:cNvSpPr txBox="1">
            <a:spLocks/>
          </p:cNvSpPr>
          <p:nvPr/>
        </p:nvSpPr>
        <p:spPr>
          <a:xfrm>
            <a:off x="684212" y="1774371"/>
            <a:ext cx="3640138" cy="2091267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This view is a ticket information for passengers.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1CC3FFF-2404-443D-8C04-E7E9358E9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325" y="1841540"/>
            <a:ext cx="638928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5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76B5B0-4B65-4CC1-9405-F9890417C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88298"/>
            <a:ext cx="8534400" cy="1507067"/>
          </a:xfrm>
        </p:spPr>
        <p:txBody>
          <a:bodyPr/>
          <a:lstStyle/>
          <a:p>
            <a:r>
              <a:rPr lang="en-US" dirty="0" smtClean="0"/>
              <a:t>reports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xmlns="" id="{472E1BB9-C250-4E96-8D09-31997D50DF30}"/>
              </a:ext>
            </a:extLst>
          </p:cNvPr>
          <p:cNvSpPr txBox="1">
            <a:spLocks/>
          </p:cNvSpPr>
          <p:nvPr/>
        </p:nvSpPr>
        <p:spPr>
          <a:xfrm>
            <a:off x="684212" y="1774371"/>
            <a:ext cx="9888538" cy="530679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The amount of air routes flew by each airline company.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12" y="2493814"/>
            <a:ext cx="9201150" cy="352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3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76B5B0-4B65-4CC1-9405-F9890417C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88298"/>
            <a:ext cx="8534400" cy="1507067"/>
          </a:xfrm>
        </p:spPr>
        <p:txBody>
          <a:bodyPr/>
          <a:lstStyle/>
          <a:p>
            <a:r>
              <a:rPr lang="en-US" dirty="0" smtClean="0"/>
              <a:t>reports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xmlns="" id="{472E1BB9-C250-4E96-8D09-31997D50DF30}"/>
              </a:ext>
            </a:extLst>
          </p:cNvPr>
          <p:cNvSpPr txBox="1">
            <a:spLocks/>
          </p:cNvSpPr>
          <p:nvPr/>
        </p:nvSpPr>
        <p:spPr>
          <a:xfrm>
            <a:off x="684212" y="1774372"/>
            <a:ext cx="9393238" cy="547464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Top popular air routes for this year.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2321835"/>
            <a:ext cx="9982200" cy="392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1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76B5B0-4B65-4CC1-9405-F9890417C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88298"/>
            <a:ext cx="8534400" cy="1507067"/>
          </a:xfrm>
        </p:spPr>
        <p:txBody>
          <a:bodyPr/>
          <a:lstStyle/>
          <a:p>
            <a:r>
              <a:rPr lang="en-US" dirty="0" smtClean="0"/>
              <a:t>reports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xmlns="" id="{472E1BB9-C250-4E96-8D09-31997D50DF30}"/>
              </a:ext>
            </a:extLst>
          </p:cNvPr>
          <p:cNvSpPr txBox="1">
            <a:spLocks/>
          </p:cNvSpPr>
          <p:nvPr/>
        </p:nvSpPr>
        <p:spPr>
          <a:xfrm>
            <a:off x="684212" y="1774371"/>
            <a:ext cx="3087688" cy="2091267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Annual summary on cost and profit.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0" y="1235569"/>
            <a:ext cx="7758888" cy="526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5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76B5B0-4B65-4CC1-9405-F9890417C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88298"/>
            <a:ext cx="8534400" cy="1507067"/>
          </a:xfrm>
        </p:spPr>
        <p:txBody>
          <a:bodyPr/>
          <a:lstStyle/>
          <a:p>
            <a:r>
              <a:rPr lang="en-US" dirty="0" smtClean="0"/>
              <a:t>Future improvement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122612" y="2981850"/>
            <a:ext cx="6096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r>
              <a:rPr lang="en-US" sz="2000" b="1" dirty="0" smtClean="0">
                <a:solidFill>
                  <a:schemeClr val="bg2">
                    <a:lumMod val="75000"/>
                  </a:schemeClr>
                </a:solidFill>
              </a:rPr>
              <a:t>. Data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collection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r>
              <a:rPr lang="en-US" sz="2000" b="1" dirty="0" smtClean="0">
                <a:solidFill>
                  <a:schemeClr val="bg2">
                    <a:lumMod val="75000"/>
                  </a:schemeClr>
                </a:solidFill>
              </a:rPr>
              <a:t>. More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functions for administrators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3</a:t>
            </a:r>
            <a:r>
              <a:rPr lang="en-US" sz="2000" b="1" dirty="0" smtClean="0">
                <a:solidFill>
                  <a:schemeClr val="bg2">
                    <a:lumMod val="75000"/>
                  </a:schemeClr>
                </a:solidFill>
              </a:rPr>
              <a:t>. More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business </a:t>
            </a:r>
            <a:r>
              <a:rPr lang="en-US" sz="2000" b="1" dirty="0" smtClean="0">
                <a:solidFill>
                  <a:schemeClr val="bg2">
                    <a:lumMod val="75000"/>
                  </a:schemeClr>
                </a:solidFill>
              </a:rPr>
              <a:t>constrain</a:t>
            </a:r>
            <a:r>
              <a:rPr lang="en-US" altLang="zh-CN" sz="2000" b="1" dirty="0" smtClean="0">
                <a:solidFill>
                  <a:schemeClr val="bg2">
                    <a:lumMod val="75000"/>
                  </a:schemeClr>
                </a:solidFill>
              </a:rPr>
              <a:t>t</a:t>
            </a:r>
            <a:r>
              <a:rPr lang="en-US" sz="2000" b="1" dirty="0" smtClean="0">
                <a:solidFill>
                  <a:schemeClr val="bg2">
                    <a:lumMod val="75000"/>
                  </a:schemeClr>
                </a:solidFill>
              </a:rPr>
              <a:t>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22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76B5B0-4B65-4CC1-9405-F9890417C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88298"/>
            <a:ext cx="8534400" cy="1507067"/>
          </a:xfrm>
        </p:spPr>
        <p:txBody>
          <a:bodyPr/>
          <a:lstStyle/>
          <a:p>
            <a:r>
              <a:rPr lang="en-US" dirty="0"/>
              <a:t>database </a:t>
            </a:r>
            <a:r>
              <a:rPr lang="en-US" altLang="zh-CN" dirty="0"/>
              <a:t>purpose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0E368B9-98AF-4CBE-BE0D-A8C8ADF04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019" y="1679026"/>
            <a:ext cx="9563374" cy="3615267"/>
          </a:xfrm>
        </p:spPr>
        <p:txBody>
          <a:bodyPr/>
          <a:lstStyle/>
          <a:p>
            <a:r>
              <a:rPr lang="en-US" b="1" dirty="0"/>
              <a:t>1. Maintain the data used to search all airline flights information</a:t>
            </a:r>
          </a:p>
          <a:p>
            <a:r>
              <a:rPr lang="en-US" b="1" dirty="0"/>
              <a:t>2. Maintain the purchasing records of customers</a:t>
            </a:r>
          </a:p>
          <a:p>
            <a:r>
              <a:rPr lang="en-US" b="1" dirty="0"/>
              <a:t>3. Browse all users’ information and travel history by administrators</a:t>
            </a:r>
          </a:p>
          <a:p>
            <a:r>
              <a:rPr lang="en-US" b="1" dirty="0"/>
              <a:t>4. Designed for a travel agent use</a:t>
            </a:r>
          </a:p>
        </p:txBody>
      </p:sp>
    </p:spTree>
    <p:extLst>
      <p:ext uri="{BB962C8B-B14F-4D97-AF65-F5344CB8AC3E}">
        <p14:creationId xmlns:p14="http://schemas.microsoft.com/office/powerpoint/2010/main" val="220033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76B5B0-4B65-4CC1-9405-F9890417C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88298"/>
            <a:ext cx="8534400" cy="1507067"/>
          </a:xfrm>
        </p:spPr>
        <p:txBody>
          <a:bodyPr/>
          <a:lstStyle/>
          <a:p>
            <a:r>
              <a:rPr lang="en-US" dirty="0"/>
              <a:t>Design decisions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10E368B9-98AF-4CBE-BE0D-A8C8ADF04B47}"/>
              </a:ext>
            </a:extLst>
          </p:cNvPr>
          <p:cNvSpPr txBox="1">
            <a:spLocks/>
          </p:cNvSpPr>
          <p:nvPr/>
        </p:nvSpPr>
        <p:spPr>
          <a:xfrm>
            <a:off x="1504019" y="1679026"/>
            <a:ext cx="9563374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1</a:t>
            </a:r>
            <a:r>
              <a:rPr lang="en-US" b="1" dirty="0" smtClean="0"/>
              <a:t>.</a:t>
            </a:r>
            <a:r>
              <a:rPr lang="zh-CN" altLang="en-US" b="1" dirty="0" smtClean="0"/>
              <a:t> </a:t>
            </a:r>
            <a:r>
              <a:rPr lang="en-US" b="1" dirty="0" smtClean="0"/>
              <a:t>Design User </a:t>
            </a:r>
            <a:r>
              <a:rPr lang="en-US" b="1" dirty="0"/>
              <a:t>entity as parent entity, </a:t>
            </a:r>
            <a:r>
              <a:rPr lang="en-US" b="1" dirty="0" smtClean="0"/>
              <a:t>Administrator </a:t>
            </a:r>
            <a:r>
              <a:rPr lang="en-US" b="1" dirty="0"/>
              <a:t>and </a:t>
            </a:r>
            <a:r>
              <a:rPr lang="en-US" b="1" dirty="0" smtClean="0"/>
              <a:t>Customer </a:t>
            </a:r>
            <a:r>
              <a:rPr lang="en-US" b="1" dirty="0"/>
              <a:t>as two </a:t>
            </a:r>
            <a:r>
              <a:rPr lang="en-US" b="1" dirty="0" smtClean="0"/>
              <a:t>child </a:t>
            </a:r>
            <a:r>
              <a:rPr lang="en-US" b="1" dirty="0"/>
              <a:t>entities</a:t>
            </a:r>
          </a:p>
          <a:p>
            <a:r>
              <a:rPr lang="en-US" b="1" dirty="0"/>
              <a:t>2</a:t>
            </a:r>
            <a:r>
              <a:rPr lang="en-US" b="1" dirty="0" smtClean="0"/>
              <a:t>.</a:t>
            </a:r>
            <a:r>
              <a:rPr lang="zh-CN" altLang="en-US" b="1" dirty="0" smtClean="0"/>
              <a:t> </a:t>
            </a:r>
            <a:r>
              <a:rPr lang="en-US" b="1" dirty="0" smtClean="0"/>
              <a:t>Use Ticket </a:t>
            </a:r>
            <a:r>
              <a:rPr lang="en-US" b="1" dirty="0"/>
              <a:t>entity to maintain all information that </a:t>
            </a:r>
            <a:r>
              <a:rPr lang="en-US" b="1" dirty="0" smtClean="0"/>
              <a:t>customer</a:t>
            </a:r>
            <a:r>
              <a:rPr lang="en-US" altLang="zh-CN" b="1" dirty="0" smtClean="0"/>
              <a:t>s</a:t>
            </a:r>
            <a:r>
              <a:rPr lang="en-US" b="1" dirty="0" smtClean="0"/>
              <a:t> </a:t>
            </a:r>
            <a:r>
              <a:rPr lang="en-US" b="1" dirty="0"/>
              <a:t>need</a:t>
            </a:r>
          </a:p>
          <a:p>
            <a:r>
              <a:rPr lang="en-US" b="1" dirty="0"/>
              <a:t>3</a:t>
            </a:r>
            <a:r>
              <a:rPr lang="en-US" b="1" dirty="0" smtClean="0"/>
              <a:t>.</a:t>
            </a:r>
            <a:r>
              <a:rPr lang="zh-CN" altLang="en-US" b="1" dirty="0" smtClean="0"/>
              <a:t> </a:t>
            </a:r>
            <a:r>
              <a:rPr lang="en-US" b="1" dirty="0" smtClean="0"/>
              <a:t>Create </a:t>
            </a:r>
            <a:r>
              <a:rPr lang="en-US" b="1" dirty="0" err="1"/>
              <a:t>FlightStatus</a:t>
            </a:r>
            <a:r>
              <a:rPr lang="en-US" b="1" dirty="0"/>
              <a:t> entity for </a:t>
            </a:r>
            <a:r>
              <a:rPr lang="en-US" b="1" dirty="0" smtClean="0"/>
              <a:t>administrators </a:t>
            </a:r>
            <a:r>
              <a:rPr lang="en-US" b="1" dirty="0"/>
              <a:t>to </a:t>
            </a:r>
            <a:r>
              <a:rPr lang="en-US" b="1" dirty="0" smtClean="0"/>
              <a:t>update</a:t>
            </a:r>
          </a:p>
          <a:p>
            <a:r>
              <a:rPr lang="en-US" b="1" dirty="0" smtClean="0"/>
              <a:t>4.</a:t>
            </a:r>
            <a:r>
              <a:rPr lang="zh-CN" altLang="en-US" b="1" dirty="0" smtClean="0"/>
              <a:t> </a:t>
            </a:r>
            <a:r>
              <a:rPr lang="en-US" b="1" dirty="0"/>
              <a:t>Add </a:t>
            </a:r>
            <a:r>
              <a:rPr lang="en-US" b="1" dirty="0" smtClean="0"/>
              <a:t>Direction </a:t>
            </a:r>
            <a:r>
              <a:rPr lang="en-US" b="1" dirty="0"/>
              <a:t>entity to specify the flight for each </a:t>
            </a:r>
            <a:r>
              <a:rPr lang="en-US" b="1" dirty="0" smtClean="0"/>
              <a:t>day</a:t>
            </a:r>
          </a:p>
          <a:p>
            <a:r>
              <a:rPr lang="en-US" altLang="zh-CN" b="1" dirty="0" smtClean="0"/>
              <a:t>5.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Create Passenger entity because customers may book tickets for themselves or other people as well.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0121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76B5B0-4B65-4CC1-9405-F9890417C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88298"/>
            <a:ext cx="8534400" cy="1507067"/>
          </a:xfrm>
        </p:spPr>
        <p:txBody>
          <a:bodyPr/>
          <a:lstStyle/>
          <a:p>
            <a:r>
              <a:rPr lang="en-US" dirty="0"/>
              <a:t>Problems solved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xmlns="" id="{EE7B6D52-FAF7-4286-86C1-E4916F44D31B}"/>
              </a:ext>
            </a:extLst>
          </p:cNvPr>
          <p:cNvSpPr txBox="1">
            <a:spLocks/>
          </p:cNvSpPr>
          <p:nvPr/>
        </p:nvSpPr>
        <p:spPr>
          <a:xfrm>
            <a:off x="684211" y="1895365"/>
            <a:ext cx="8534400" cy="838200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cap="all" dirty="0">
                <a:ln w="3175" cmpd="sng">
                  <a:noFill/>
                </a:ln>
                <a:solidFill>
                  <a:schemeClr val="tx1"/>
                </a:solidFill>
              </a:rPr>
              <a:t>1</a:t>
            </a:r>
            <a:r>
              <a:rPr lang="en-US" sz="2400" cap="all" dirty="0" smtClean="0">
                <a:ln w="3175" cmpd="sng">
                  <a:noFill/>
                </a:ln>
                <a:solidFill>
                  <a:schemeClr val="tx1"/>
                </a:solidFill>
              </a:rPr>
              <a:t>. How </a:t>
            </a:r>
            <a:r>
              <a:rPr lang="en-US" sz="2400" cap="all" dirty="0">
                <a:ln w="3175" cmpd="sng">
                  <a:noFill/>
                </a:ln>
                <a:solidFill>
                  <a:schemeClr val="tx1"/>
                </a:solidFill>
              </a:rPr>
              <a:t>to Refer </a:t>
            </a:r>
            <a:r>
              <a:rPr lang="en-US" sz="2400" cap="all" dirty="0" smtClean="0">
                <a:ln w="3175" cmpd="sng">
                  <a:noFill/>
                </a:ln>
                <a:solidFill>
                  <a:schemeClr val="tx1"/>
                </a:solidFill>
              </a:rPr>
              <a:t>to composite </a:t>
            </a:r>
            <a:r>
              <a:rPr lang="en-US" sz="2400" cap="all" dirty="0">
                <a:ln w="3175" cmpd="sng">
                  <a:noFill/>
                </a:ln>
                <a:solidFill>
                  <a:schemeClr val="tx1"/>
                </a:solidFill>
              </a:rPr>
              <a:t>primary </a:t>
            </a:r>
            <a:r>
              <a:rPr lang="en-US" sz="2400" cap="all" dirty="0" smtClean="0">
                <a:ln w="3175" cmpd="sng">
                  <a:noFill/>
                </a:ln>
                <a:solidFill>
                  <a:schemeClr val="tx1"/>
                </a:solidFill>
              </a:rPr>
              <a:t>key</a:t>
            </a:r>
            <a:endParaRPr lang="en-US" sz="2400" cap="all" dirty="0">
              <a:ln w="3175" cmpd="sng"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0E368B9-98AF-4CBE-BE0D-A8C8ADF04B47}"/>
              </a:ext>
            </a:extLst>
          </p:cNvPr>
          <p:cNvSpPr txBox="1">
            <a:spLocks/>
          </p:cNvSpPr>
          <p:nvPr/>
        </p:nvSpPr>
        <p:spPr>
          <a:xfrm>
            <a:off x="1504019" y="1679026"/>
            <a:ext cx="9163981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</a:t>
            </a:r>
            <a:r>
              <a:rPr lang="en-US" b="1" dirty="0" smtClean="0"/>
              <a:t>: Seat </a:t>
            </a:r>
            <a:r>
              <a:rPr lang="en-US" b="1" dirty="0"/>
              <a:t>is defined by the combination of </a:t>
            </a:r>
            <a:r>
              <a:rPr lang="en-US" b="1" dirty="0" err="1"/>
              <a:t>SeatNumber</a:t>
            </a:r>
            <a:r>
              <a:rPr lang="en-US" b="1" dirty="0"/>
              <a:t> and </a:t>
            </a:r>
            <a:r>
              <a:rPr lang="en-US" b="1" dirty="0" err="1" smtClean="0"/>
              <a:t>AirplaneID</a:t>
            </a:r>
            <a:r>
              <a:rPr lang="en-US" b="1" dirty="0" smtClean="0"/>
              <a:t>.</a:t>
            </a:r>
            <a:endParaRPr lang="en-US" b="1" dirty="0"/>
          </a:p>
          <a:p>
            <a:r>
              <a:rPr lang="en-US" b="1" dirty="0"/>
              <a:t>A</a:t>
            </a:r>
            <a:r>
              <a:rPr lang="en-US" b="1" dirty="0" smtClean="0"/>
              <a:t>: We </a:t>
            </a:r>
            <a:r>
              <a:rPr lang="en-US" b="1" dirty="0"/>
              <a:t>can create a surrogate key called </a:t>
            </a:r>
            <a:r>
              <a:rPr lang="en-US" b="1" dirty="0" err="1"/>
              <a:t>SeatID</a:t>
            </a:r>
            <a:r>
              <a:rPr lang="en-US" b="1" dirty="0"/>
              <a:t> for the Seat table and make the original primary keys </a:t>
            </a:r>
            <a:r>
              <a:rPr lang="en-US" b="1" dirty="0" err="1"/>
              <a:t>SeatNumber</a:t>
            </a:r>
            <a:r>
              <a:rPr lang="en-US" b="1" dirty="0"/>
              <a:t> and </a:t>
            </a:r>
            <a:r>
              <a:rPr lang="en-US" b="1" dirty="0" err="1"/>
              <a:t>AirPlaneID</a:t>
            </a:r>
            <a:r>
              <a:rPr lang="en-US" b="1" dirty="0"/>
              <a:t> become non-key columns.</a:t>
            </a:r>
          </a:p>
        </p:txBody>
      </p:sp>
    </p:spTree>
    <p:extLst>
      <p:ext uri="{BB962C8B-B14F-4D97-AF65-F5344CB8AC3E}">
        <p14:creationId xmlns:p14="http://schemas.microsoft.com/office/powerpoint/2010/main" val="204895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76B5B0-4B65-4CC1-9405-F9890417C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88298"/>
            <a:ext cx="8534400" cy="1507067"/>
          </a:xfrm>
        </p:spPr>
        <p:txBody>
          <a:bodyPr/>
          <a:lstStyle/>
          <a:p>
            <a:r>
              <a:rPr lang="en-US" dirty="0"/>
              <a:t>Problems solved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xmlns="" id="{EE7B6D52-FAF7-4286-86C1-E4916F44D31B}"/>
              </a:ext>
            </a:extLst>
          </p:cNvPr>
          <p:cNvSpPr txBox="1">
            <a:spLocks/>
          </p:cNvSpPr>
          <p:nvPr/>
        </p:nvSpPr>
        <p:spPr>
          <a:xfrm>
            <a:off x="684211" y="1895365"/>
            <a:ext cx="8534400" cy="838200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cap="all" dirty="0">
                <a:ln w="3175" cmpd="sng">
                  <a:noFill/>
                </a:ln>
                <a:solidFill>
                  <a:schemeClr val="tx1"/>
                </a:solidFill>
              </a:rPr>
              <a:t>2</a:t>
            </a:r>
            <a:r>
              <a:rPr lang="en-US" sz="2400" cap="all" dirty="0" smtClean="0">
                <a:ln w="3175" cmpd="sng">
                  <a:noFill/>
                </a:ln>
                <a:solidFill>
                  <a:schemeClr val="tx1"/>
                </a:solidFill>
              </a:rPr>
              <a:t>. How to design airport entity</a:t>
            </a:r>
            <a:endParaRPr lang="en-US" sz="2400" cap="all" dirty="0">
              <a:ln w="3175" cmpd="sng"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0E368B9-98AF-4CBE-BE0D-A8C8ADF04B47}"/>
              </a:ext>
            </a:extLst>
          </p:cNvPr>
          <p:cNvSpPr txBox="1">
            <a:spLocks/>
          </p:cNvSpPr>
          <p:nvPr/>
        </p:nvSpPr>
        <p:spPr>
          <a:xfrm>
            <a:off x="1504019" y="1679026"/>
            <a:ext cx="9163981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Q: In </a:t>
            </a:r>
            <a:r>
              <a:rPr lang="en-US" b="1" dirty="0"/>
              <a:t>the </a:t>
            </a:r>
            <a:r>
              <a:rPr lang="en-US" b="1" dirty="0" smtClean="0"/>
              <a:t>Direction </a:t>
            </a:r>
            <a:r>
              <a:rPr lang="en-US" b="1" dirty="0"/>
              <a:t>entity, how can we refer to the Airport entity </a:t>
            </a:r>
            <a:r>
              <a:rPr lang="en-US" b="1" dirty="0" smtClean="0"/>
              <a:t>twice?</a:t>
            </a:r>
            <a:endParaRPr lang="en-US" b="1" dirty="0"/>
          </a:p>
          <a:p>
            <a:r>
              <a:rPr lang="en-US" b="1" dirty="0"/>
              <a:t>A</a:t>
            </a:r>
            <a:r>
              <a:rPr lang="en-US" b="1" dirty="0" smtClean="0"/>
              <a:t>: We </a:t>
            </a:r>
            <a:r>
              <a:rPr lang="en-US" b="1" dirty="0"/>
              <a:t>create two particular entities for arrival and departure </a:t>
            </a:r>
            <a:r>
              <a:rPr lang="en-US" b="1" dirty="0" smtClean="0"/>
              <a:t>airports.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058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76B5B0-4B65-4CC1-9405-F9890417C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88298"/>
            <a:ext cx="8534400" cy="1507067"/>
          </a:xfrm>
        </p:spPr>
        <p:txBody>
          <a:bodyPr/>
          <a:lstStyle/>
          <a:p>
            <a:r>
              <a:rPr lang="en-US" dirty="0"/>
              <a:t>Problems solved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xmlns="" id="{EE7B6D52-FAF7-4286-86C1-E4916F44D31B}"/>
              </a:ext>
            </a:extLst>
          </p:cNvPr>
          <p:cNvSpPr txBox="1">
            <a:spLocks/>
          </p:cNvSpPr>
          <p:nvPr/>
        </p:nvSpPr>
        <p:spPr>
          <a:xfrm>
            <a:off x="684211" y="1895365"/>
            <a:ext cx="8534400" cy="838200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cap="all" dirty="0" smtClean="0">
                <a:ln w="3175" cmpd="sng">
                  <a:noFill/>
                </a:ln>
                <a:solidFill>
                  <a:schemeClr val="tx1"/>
                </a:solidFill>
              </a:rPr>
              <a:t>3</a:t>
            </a:r>
            <a:r>
              <a:rPr lang="en-US" sz="2400" cap="all" dirty="0" smtClean="0">
                <a:ln w="3175" cmpd="sng">
                  <a:noFill/>
                </a:ln>
                <a:solidFill>
                  <a:schemeClr val="tx1"/>
                </a:solidFill>
              </a:rPr>
              <a:t>. How to benefit</a:t>
            </a:r>
            <a:endParaRPr lang="en-US" sz="2400" cap="all" dirty="0">
              <a:ln w="3175" cmpd="sng"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10E368B9-98AF-4CBE-BE0D-A8C8ADF04B47}"/>
              </a:ext>
            </a:extLst>
          </p:cNvPr>
          <p:cNvSpPr txBox="1">
            <a:spLocks/>
          </p:cNvSpPr>
          <p:nvPr/>
        </p:nvSpPr>
        <p:spPr>
          <a:xfrm>
            <a:off x="1504019" y="1679026"/>
            <a:ext cx="9163981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Q:</a:t>
            </a:r>
            <a:r>
              <a:rPr lang="zh-CN" altLang="en-US" b="1" dirty="0" smtClean="0"/>
              <a:t> </a:t>
            </a:r>
            <a:r>
              <a:rPr lang="en-US" b="1" dirty="0" smtClean="0"/>
              <a:t>We </a:t>
            </a:r>
            <a:r>
              <a:rPr lang="en-US" b="1" dirty="0"/>
              <a:t>have </a:t>
            </a:r>
            <a:r>
              <a:rPr lang="en-US" b="1" dirty="0" smtClean="0"/>
              <a:t>a lot </a:t>
            </a:r>
            <a:r>
              <a:rPr lang="en-US" b="1" dirty="0"/>
              <a:t>of cost but </a:t>
            </a:r>
            <a:r>
              <a:rPr lang="en-US" altLang="zh-CN" b="1" dirty="0" smtClean="0"/>
              <a:t>how can we make profit?</a:t>
            </a:r>
            <a:endParaRPr lang="en-US" b="1" dirty="0"/>
          </a:p>
          <a:p>
            <a:r>
              <a:rPr lang="en-US" b="1" dirty="0"/>
              <a:t>A</a:t>
            </a:r>
            <a:r>
              <a:rPr lang="en-US" b="1" dirty="0" smtClean="0"/>
              <a:t>:</a:t>
            </a:r>
            <a:r>
              <a:rPr lang="zh-CN" altLang="en-US" b="1" dirty="0" smtClean="0"/>
              <a:t> </a:t>
            </a:r>
            <a:r>
              <a:rPr lang="en-US" b="1" dirty="0" smtClean="0"/>
              <a:t>For each order, we charge 3% of the ticket price as service fee.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71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76B5B0-4B65-4CC1-9405-F9890417C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-136632"/>
            <a:ext cx="8534400" cy="1507067"/>
          </a:xfrm>
        </p:spPr>
        <p:txBody>
          <a:bodyPr/>
          <a:lstStyle/>
          <a:p>
            <a:r>
              <a:rPr lang="en-US" altLang="zh-CN" dirty="0" smtClean="0"/>
              <a:t>Entity relationship diagram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16" t="4000" r="4214" b="2984"/>
          <a:stretch/>
        </p:blipFill>
        <p:spPr>
          <a:xfrm>
            <a:off x="2699657" y="993064"/>
            <a:ext cx="6734629" cy="564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73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xmlns="" id="{6DBFFE43-74C7-4769-9DBE-C6EB4CAE3446}"/>
              </a:ext>
            </a:extLst>
          </p:cNvPr>
          <p:cNvSpPr txBox="1">
            <a:spLocks/>
          </p:cNvSpPr>
          <p:nvPr/>
        </p:nvSpPr>
        <p:spPr>
          <a:xfrm>
            <a:off x="855696" y="1005344"/>
            <a:ext cx="2357768" cy="745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 smtClean="0"/>
              <a:t>The process of booking tickets</a:t>
            </a:r>
            <a:endParaRPr lang="en-US" sz="21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947" y="2058942"/>
            <a:ext cx="2066925" cy="3990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192" y="1895364"/>
            <a:ext cx="1676400" cy="4581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6846" y="1785826"/>
            <a:ext cx="3838575" cy="4800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2504" y="2977559"/>
            <a:ext cx="1362075" cy="131445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xmlns="" id="{2576B5B0-4B65-4CC1-9405-F9890417C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-136632"/>
            <a:ext cx="2529252" cy="1507067"/>
          </a:xfrm>
        </p:spPr>
        <p:txBody>
          <a:bodyPr/>
          <a:lstStyle/>
          <a:p>
            <a:r>
              <a:rPr lang="en-US" altLang="zh-CN" dirty="0" smtClean="0"/>
              <a:t>Core </a:t>
            </a:r>
            <a:r>
              <a:rPr lang="en-US" altLang="zh-CN" dirty="0" err="1" smtClean="0"/>
              <a:t>erd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xmlns="" id="{6DBFFE43-74C7-4769-9DBE-C6EB4CAE3446}"/>
              </a:ext>
            </a:extLst>
          </p:cNvPr>
          <p:cNvSpPr txBox="1">
            <a:spLocks/>
          </p:cNvSpPr>
          <p:nvPr/>
        </p:nvSpPr>
        <p:spPr>
          <a:xfrm>
            <a:off x="3175940" y="997895"/>
            <a:ext cx="2357768" cy="745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 smtClean="0"/>
              <a:t>Each flight has their status</a:t>
            </a:r>
            <a:endParaRPr lang="en-US" sz="2100" b="1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xmlns="" id="{6DBFFE43-74C7-4769-9DBE-C6EB4CAE3446}"/>
              </a:ext>
            </a:extLst>
          </p:cNvPr>
          <p:cNvSpPr txBox="1">
            <a:spLocks/>
          </p:cNvSpPr>
          <p:nvPr/>
        </p:nvSpPr>
        <p:spPr>
          <a:xfrm>
            <a:off x="5350826" y="1005344"/>
            <a:ext cx="2247461" cy="10535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/>
              <a:t>Seat needs to be defined by </a:t>
            </a:r>
            <a:r>
              <a:rPr lang="en-US" sz="2100" b="1" dirty="0" err="1"/>
              <a:t>AirplaneID</a:t>
            </a:r>
            <a:r>
              <a:rPr lang="en-US" sz="2100" b="1" dirty="0"/>
              <a:t> and </a:t>
            </a:r>
            <a:r>
              <a:rPr lang="en-US" sz="2100" b="1" dirty="0" err="1"/>
              <a:t>SeatNumber</a:t>
            </a:r>
            <a:endParaRPr lang="en-US" sz="2100" b="1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xmlns="" id="{6DBFFE43-74C7-4769-9DBE-C6EB4CAE3446}"/>
              </a:ext>
            </a:extLst>
          </p:cNvPr>
          <p:cNvSpPr txBox="1">
            <a:spLocks/>
          </p:cNvSpPr>
          <p:nvPr/>
        </p:nvSpPr>
        <p:spPr>
          <a:xfrm>
            <a:off x="7742753" y="997894"/>
            <a:ext cx="3034104" cy="7450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 smtClean="0"/>
              <a:t>Direction </a:t>
            </a:r>
            <a:r>
              <a:rPr lang="en-US" sz="2100" b="1" smtClean="0"/>
              <a:t>and airport</a:t>
            </a:r>
            <a:endParaRPr lang="en-US" sz="2100" b="1" dirty="0"/>
          </a:p>
        </p:txBody>
      </p:sp>
    </p:spTree>
    <p:extLst>
      <p:ext uri="{BB962C8B-B14F-4D97-AF65-F5344CB8AC3E}">
        <p14:creationId xmlns:p14="http://schemas.microsoft.com/office/powerpoint/2010/main" val="92913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76B5B0-4B65-4CC1-9405-F9890417C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88298"/>
            <a:ext cx="8534400" cy="1507067"/>
          </a:xfrm>
        </p:spPr>
        <p:txBody>
          <a:bodyPr/>
          <a:lstStyle/>
          <a:p>
            <a:r>
              <a:rPr lang="en-US" dirty="0" smtClean="0"/>
              <a:t>Core code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9A54E54-9343-413D-8DA7-5865B2F24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104" y="2681923"/>
            <a:ext cx="4611898" cy="3326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E50470B-3F5C-43BA-95C4-D76DC7E1A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317" y="2681923"/>
            <a:ext cx="4944597" cy="31434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EE7B6D52-FAF7-4286-86C1-E4916F44D31B}"/>
              </a:ext>
            </a:extLst>
          </p:cNvPr>
          <p:cNvSpPr txBox="1">
            <a:spLocks/>
          </p:cNvSpPr>
          <p:nvPr/>
        </p:nvSpPr>
        <p:spPr>
          <a:xfrm>
            <a:off x="684211" y="1557437"/>
            <a:ext cx="8534400" cy="838200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cap="all" dirty="0">
                <a:ln w="3175" cmpd="sng">
                  <a:noFill/>
                </a:ln>
                <a:solidFill>
                  <a:schemeClr val="tx1"/>
                </a:solidFill>
              </a:rPr>
              <a:t>1</a:t>
            </a:r>
            <a:r>
              <a:rPr lang="en-US" sz="2400" cap="all" dirty="0" smtClean="0">
                <a:ln w="3175" cmpd="sng">
                  <a:noFill/>
                </a:ln>
                <a:solidFill>
                  <a:schemeClr val="tx1"/>
                </a:solidFill>
              </a:rPr>
              <a:t>. Computed column</a:t>
            </a:r>
            <a:endParaRPr lang="en-US" sz="2400" cap="all" dirty="0">
              <a:ln w="3175" cmpd="sng"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63104" y="2210971"/>
            <a:ext cx="27590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calculate staff salary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6228317" y="2210971"/>
            <a:ext cx="31142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calculate flight duration</a:t>
            </a:r>
          </a:p>
        </p:txBody>
      </p:sp>
    </p:spTree>
    <p:extLst>
      <p:ext uri="{BB962C8B-B14F-4D97-AF65-F5344CB8AC3E}">
        <p14:creationId xmlns:p14="http://schemas.microsoft.com/office/powerpoint/2010/main" val="93054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4" grpId="0"/>
      <p:bldP spid="10" grpId="0"/>
    </p:bld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1256</TotalTime>
  <Words>420</Words>
  <Application>Microsoft Macintosh PowerPoint</Application>
  <PresentationFormat>Widescreen</PresentationFormat>
  <Paragraphs>61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Calibri</vt:lpstr>
      <vt:lpstr>Century Gothic</vt:lpstr>
      <vt:lpstr>Wingdings 3</vt:lpstr>
      <vt:lpstr>幼圆</vt:lpstr>
      <vt:lpstr>Slice</vt:lpstr>
      <vt:lpstr>Airline Reservation Database Design</vt:lpstr>
      <vt:lpstr>database purpose</vt:lpstr>
      <vt:lpstr>Design decisions</vt:lpstr>
      <vt:lpstr>Problems solved</vt:lpstr>
      <vt:lpstr>Problems solved</vt:lpstr>
      <vt:lpstr>Problems solved</vt:lpstr>
      <vt:lpstr>Entity relationship diagram</vt:lpstr>
      <vt:lpstr>Core erd</vt:lpstr>
      <vt:lpstr>Core code</vt:lpstr>
      <vt:lpstr>Core code</vt:lpstr>
      <vt:lpstr>Core code</vt:lpstr>
      <vt:lpstr>Views</vt:lpstr>
      <vt:lpstr>Views</vt:lpstr>
      <vt:lpstr>Views</vt:lpstr>
      <vt:lpstr>Views</vt:lpstr>
      <vt:lpstr>reports</vt:lpstr>
      <vt:lpstr>reports</vt:lpstr>
      <vt:lpstr>reports</vt:lpstr>
      <vt:lpstr>Future improvement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haozhong duan</dc:creator>
  <cp:lastModifiedBy>Yueming Zhang</cp:lastModifiedBy>
  <cp:revision>33</cp:revision>
  <dcterms:created xsi:type="dcterms:W3CDTF">2017-12-06T16:12:08Z</dcterms:created>
  <dcterms:modified xsi:type="dcterms:W3CDTF">2017-12-08T01:57:07Z</dcterms:modified>
</cp:coreProperties>
</file>